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77"/>
  </p:normalViewPr>
  <p:slideViewPr>
    <p:cSldViewPr snapToGrid="0" snapToObjects="1">
      <p:cViewPr varScale="1">
        <p:scale>
          <a:sx n="102" d="100"/>
          <a:sy n="102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F7B252-8E90-66C4-F94F-326FC3C48E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0B2CF-D92D-F8D8-8E48-F0AE1AD04A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47AB-D8BE-4658-96E3-C2AB66B937A7}" type="datetimeFigureOut">
              <a:rPr lang="en-AU" smtClean="0"/>
              <a:t>13/07/2025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56BB-C67C-CB7F-66A7-362B9A41A9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D1021-1AD5-F364-F040-DDB6FF0ED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9EBE-E731-469E-9215-BA1B16CF53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10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455126"/>
            <a:ext cx="9247139" cy="7017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455126"/>
            <a:ext cx="9247139" cy="7017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/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/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045-D737-605E-3913-CAC665A5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390889"/>
            <a:ext cx="9445658" cy="417300"/>
          </a:xfrm>
          <a:prstGeom prst="rect">
            <a:avLst/>
          </a:prstGeom>
        </p:spPr>
        <p:txBody>
          <a:bodyPr anchor="ctr"/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2316E-89A4-342F-C435-98F7215E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260" y="836312"/>
            <a:ext cx="8634952" cy="4173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62A657-439B-EB60-7EBA-D92F47272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625" y="1357460"/>
            <a:ext cx="10972800" cy="4959203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47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045-D737-605E-3913-CAC665A5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390889"/>
            <a:ext cx="9445658" cy="417300"/>
          </a:xfrm>
          <a:prstGeom prst="rect">
            <a:avLst/>
          </a:prstGeom>
        </p:spPr>
        <p:txBody>
          <a:bodyPr anchor="ctr"/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2316E-89A4-342F-C435-98F7215E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260" y="836312"/>
            <a:ext cx="8634952" cy="4173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62A657-439B-EB60-7EBA-D92F47272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625" y="1357460"/>
            <a:ext cx="10972800" cy="4959203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47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F4E-5173-8960-7D69-90E3A0D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409223"/>
            <a:ext cx="945508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9C4-1211-6280-270B-6D497398C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418" y="778555"/>
            <a:ext cx="8719793" cy="475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C83A4-AE0B-89C3-5F60-9D7E17594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38" y="1423988"/>
            <a:ext cx="5457825" cy="488315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3A26C-38AD-0903-640F-848A3E946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423988"/>
            <a:ext cx="5605463" cy="488315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1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F4E-5173-8960-7D69-90E3A0D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409223"/>
            <a:ext cx="945508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9C4-1211-6280-270B-6D497398C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418" y="778555"/>
            <a:ext cx="8719793" cy="475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C83A4-AE0B-89C3-5F60-9D7E17594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38" y="1423988"/>
            <a:ext cx="5457825" cy="488315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3A26C-38AD-0903-640F-848A3E946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423988"/>
            <a:ext cx="5605463" cy="488315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1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1" y="606956"/>
            <a:ext cx="3761260" cy="1230723"/>
          </a:xfrm>
          <a:prstGeom prst="rect">
            <a:avLst/>
          </a:prstGeom>
        </p:spPr>
        <p:txBody>
          <a:bodyPr anchor="ctr"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791" y="1837679"/>
            <a:ext cx="10631009" cy="430912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45C84-B87E-08B2-07B1-E7313EF3D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6373813"/>
            <a:ext cx="11106150" cy="4000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D8DBCCE-998F-DB36-8CF5-393F3CC18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126" y="751909"/>
            <a:ext cx="3261674" cy="6589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1" y="606956"/>
            <a:ext cx="3761260" cy="1230723"/>
          </a:xfrm>
          <a:prstGeom prst="rect">
            <a:avLst/>
          </a:prstGeom>
        </p:spPr>
        <p:txBody>
          <a:bodyPr anchor="ctr"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791" y="1837679"/>
            <a:ext cx="10631009" cy="430912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45C84-B87E-08B2-07B1-E7313EF3D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6373813"/>
            <a:ext cx="11106150" cy="4000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D8DBCCE-998F-DB36-8CF5-393F3CC18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126" y="751909"/>
            <a:ext cx="3261674" cy="6589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661217"/>
            <a:ext cx="3693835" cy="1036539"/>
          </a:xfrm>
          <a:prstGeom prst="rect">
            <a:avLst/>
          </a:prstGeom>
        </p:spPr>
        <p:txBody>
          <a:bodyPr anchor="ctr"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402" y="1846555"/>
            <a:ext cx="5257800" cy="435561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1846556"/>
            <a:ext cx="5257800" cy="435561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17FA-DFAF-4D3E-CCCC-1905C9EE0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788" y="6356350"/>
            <a:ext cx="11088687" cy="4079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z="2000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CCA867-34F8-FE66-C7B8-4A1DA1CF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264" y="774664"/>
            <a:ext cx="3261674" cy="6589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661217"/>
            <a:ext cx="3693835" cy="1036539"/>
          </a:xfrm>
          <a:prstGeom prst="rect">
            <a:avLst/>
          </a:prstGeom>
        </p:spPr>
        <p:txBody>
          <a:bodyPr anchor="ctr"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402" y="1846555"/>
            <a:ext cx="5257800" cy="435561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1846556"/>
            <a:ext cx="5257800" cy="435561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17FA-DFAF-4D3E-CCCC-1905C9EE0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788" y="6356350"/>
            <a:ext cx="11088687" cy="4079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z="2000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CCA867-34F8-FE66-C7B8-4A1DA1CF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264" y="774664"/>
            <a:ext cx="3261674" cy="6589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2" r:id="rId4"/>
    <p:sldLayoutId id="2147483663" r:id="rId5"/>
    <p:sldLayoutId id="2147483659" r:id="rId6"/>
    <p:sldLayoutId id="2147483660" r:id="rId7"/>
    <p:sldLayoutId id="2147483661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2" r:id="rId4"/>
    <p:sldLayoutId id="2147483663" r:id="rId5"/>
    <p:sldLayoutId id="2147483659" r:id="rId6"/>
    <p:sldLayoutId id="2147483660" r:id="rId7"/>
    <p:sldLayoutId id="2147483661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Understanding the Digital Forensics Profession and Investigations.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Week 1, Lecture 1</a:t>
            </a:r>
          </a:p>
          <a:p>
            <a:r>
              <a:t>Digital Forensic - ICT312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Related Disciplines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Roles Within the Triad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55625" y="1357460"/>
          <a:ext cx="10972800" cy="4959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1239800">
                <a:tc>
                  <a:txBody>
                    <a:bodyPr>
                      <a:normAutofit/>
                    </a:bodyPr>
                    <a:lstStyle/>
                    <a:p>
                      <a:pPr>
                        <a:defRPr b="1"/>
                      </a:pPr>
                      <a:r>
                        <a:t>Group</a:t>
                      </a:r>
                    </a:p>
                  </a:txBody>
                  <a:tcPr/>
                </a:tc>
                <a:tc>
                  <a:txBody>
                    <a:bodyPr>
                      <a:normAutofit/>
                    </a:bodyPr>
                    <a:lstStyle/>
                    <a:p>
                      <a:pPr>
                        <a:defRPr b="1"/>
                      </a:pPr>
                      <a:r>
                        <a:t>Primary Role</a:t>
                      </a:r>
                    </a:p>
                  </a:txBody>
                  <a:tcPr/>
                </a:tc>
              </a:tr>
              <a:tr h="1239800">
                <a:tc>
                  <a:txBody>
                    <a:bodyPr>
                      <a:normAutofit/>
                    </a:bodyPr>
                    <a:lstStyle/>
                    <a:p>
                      <a:r>
                        <a:t>Vulnerability Assessment</a:t>
                      </a:r>
                    </a:p>
                  </a:txBody>
                  <a:tcPr/>
                </a:tc>
                <a:tc>
                  <a:txBody>
                    <a:bodyPr>
                      <a:normAutofit/>
                    </a:bodyPr>
                    <a:lstStyle/>
                    <a:p>
                      <a:r>
                        <a:t>Proactively tests systems for weaknesses.</a:t>
                      </a:r>
                    </a:p>
                  </a:txBody>
                  <a:tcPr/>
                </a:tc>
              </a:tr>
              <a:tr h="1239800">
                <a:tc>
                  <a:txBody>
                    <a:bodyPr>
                      <a:normAutofit/>
                    </a:bodyPr>
                    <a:lstStyle/>
                    <a:p>
                      <a:r>
                        <a:t>Incident Response</a:t>
                      </a:r>
                    </a:p>
                  </a:txBody>
                  <a:tcPr/>
                </a:tc>
                <a:tc>
                  <a:txBody>
                    <a:bodyPr>
                      <a:normAutofit/>
                    </a:bodyPr>
                    <a:lstStyle/>
                    <a:p>
                      <a:r>
                        <a:t>Reactively detects and stops attacks.</a:t>
                      </a:r>
                    </a:p>
                  </a:txBody>
                  <a:tcPr/>
                </a:tc>
              </a:tr>
              <a:tr h="1239803">
                <a:tc>
                  <a:txBody>
                    <a:bodyPr>
                      <a:normAutofit/>
                    </a:bodyPr>
                    <a:lstStyle/>
                    <a:p>
                      <a:r>
                        <a:t>Digital Investigations</a:t>
                      </a:r>
                    </a:p>
                  </a:txBody>
                  <a:tcPr/>
                </a:tc>
                <a:tc>
                  <a:txBody>
                    <a:bodyPr>
                      <a:normAutofit/>
                    </a:bodyPr>
                    <a:lstStyle/>
                    <a:p>
                      <a:r>
                        <a:t>Conducts deep forensic analysis of evidence.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best describes the primary purpose of digital forensics as defined by NIST?</a:t>
            </a:r>
          </a:p>
          <a:p>
            <a:pPr lvl="1"/>
            <a:r>
              <a:t>A) To recover deleted files for data recovery purposes</a:t>
            </a:r>
          </a:p>
          <a:p>
            <a:pPr lvl="1"/>
            <a:r>
              <a:t>B) To examine and analyze data from computer storage media for use as evidence in court</a:t>
            </a:r>
          </a:p>
          <a:p>
            <a:pPr lvl="1"/>
            <a:r>
              <a:t>C) To secure an organization's computers and networks</a:t>
            </a:r>
          </a:p>
          <a:p>
            <a:pPr lvl="1"/>
            <a:r>
              <a:t>D) To monitor network firewall logs for detecting intrusions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Answer: B. NIST's definition focuses on the scientific analysis of data for use as evidence.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Knowledge Check: NIST Definition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 Brief History of Digital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Key 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1970s: Electronic crimes increase with the use of mainframes.</a:t>
            </a:r>
          </a:p>
          <a:p>
            <a:pPr/>
            <a:r>
              <a:t>1980s: PCs gain popularity; first forensics tools are developed by government agencies.</a:t>
            </a:r>
          </a:p>
          <a:p>
            <a:pPr/>
            <a:r>
              <a:t>Mid-1980s: Commercial tools like Xtree Gold and Norton DiskEdit become available.</a:t>
            </a:r>
          </a:p>
          <a:p>
            <a:pPr/>
            <a:r>
              <a:t>Early 1990s: Specialized software like Expert Witness and EnCase marks the start of the modern industry.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 Brief History of Digital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Evolution of Tools and Storage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Early PCs had hard disks of 10-40 MB.</a:t>
            </a:r>
          </a:p>
          <a:p>
            <a:pPr/>
            <a:r>
              <a:t>The Mac SE (1987) was a major advance with a 60 MB hard disk.</a:t>
            </a:r>
          </a:p>
          <a:p>
            <a:pPr/>
            <a:r>
              <a:t>The growth of hard disks beyond 8 GB posed new challenges, making older DOS-based tools inadequate.</a:t>
            </a:r>
          </a:p>
          <a:p>
            <a:pPr/>
            <a:r>
              <a:t>Modern tools like FTK and ILook were developed to handle large volumes of data.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What was the primary reason for the development of digital forensics tools in the 1980s?</a:t>
            </a:r>
          </a:p>
          <a:p>
            <a:pPr lvl="1"/>
            <a:r>
              <a:t>A) The need to investigate computer crimes as PC use became more prevalent.</a:t>
            </a:r>
          </a:p>
          <a:p>
            <a:pPr lvl="1"/>
            <a:r>
              <a:t>B) The demand for more efficient accounting methods.</a:t>
            </a:r>
          </a:p>
          <a:p>
            <a:pPr lvl="1"/>
            <a:r>
              <a:t>C) The desire to create user-friendly operating systems.</a:t>
            </a:r>
          </a:p>
          <a:p>
            <a:pPr lvl="1"/>
            <a:r>
              <a:t>D) The requirement to standardize data storage.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Answer: A. The rise of PCs brought a corresponding rise in computer-related crime.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Knowledge Check: Early Development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Understanding Case Law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Why It Matters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Used when existing laws don’t keep up with technological change.</a:t>
            </a:r>
          </a:p>
          <a:p>
            <a:pPr/>
            <a:r>
              <a:t>Allows courts to apply rulings from previous, similar cases to current ones.</a:t>
            </a:r>
          </a:p>
          <a:p>
            <a:pPr/>
            <a:r>
              <a:t>Examiners must stay familiar with recent rulings on search and seizure.</a:t>
            </a:r>
          </a:p>
          <a:p>
            <a:pPr/>
            <a:r>
              <a:t>The authority to confiscate a device does not automatically grant the authority to search 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What is the primary role of case law in digital forensics?</a:t>
            </a:r>
          </a:p>
          <a:p>
            <a:pPr lvl="1"/>
            <a:r>
              <a:t>A) It provides a framework for interpreting ambiguous statutes.</a:t>
            </a:r>
          </a:p>
          <a:p>
            <a:pPr lvl="1"/>
            <a:r>
              <a:t>B) It allows law enforcement to search any device without a warrant.</a:t>
            </a:r>
          </a:p>
          <a:p>
            <a:pPr lvl="1"/>
            <a:r>
              <a:t>C) It guarantees all evidence is admissible in court.</a:t>
            </a:r>
          </a:p>
          <a:p>
            <a:pPr lvl="1"/>
            <a:r>
              <a:t>D) It replaces existing statutes entirely.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Answer: A. Case law helps interpret existing laws in new technological contexts.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Knowledge Check: Role of Case Law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Developing Digital Forensics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Building Your Professional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No single investigator can be an expert in all technologies.</a:t>
            </a:r>
          </a:p>
          <a:p>
            <a:pPr/>
            <a:r>
              <a:t>Join public and private user groups (e.g., CTIN, HTCIA, InfraGard).</a:t>
            </a:r>
          </a:p>
          <a:p>
            <a:pPr/>
            <a:r>
              <a:t>Cultivate professional relationships with experts in different fields.</a:t>
            </a:r>
          </a:p>
          <a:p>
            <a:pPr/>
            <a:r>
              <a:t>Outside experts can provide critical information for retrieving evidence.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Developing Digital Forensics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Impact of Outside Expertise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Case: The Obscure OS</a:t>
            </a:r>
          </a:p>
          <a:p>
            <a:pPr lvl="1"/>
            <a:r>
              <a:t>An investigator couldn't access a suspect's 'CoCo DOS' computer.</a:t>
            </a:r>
          </a:p>
          <a:p>
            <a:pPr lvl="1"/>
            <a:r>
              <a:t>A user group provided commands, leading to discovery of a diary detailing crimes.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1" sz="quarter"/>
          </p:nvPr>
        </p:nvSpPr>
        <p:spPr/>
        <p:txBody>
          <a:bodyPr>
            <a:normAutofit/>
          </a:bodyPr>
          <a:lstStyle/>
          <a:p>
            <a:pPr/>
            <a:r>
              <a:t>Case: The Compressed Drive</a:t>
            </a:r>
          </a:p>
          <a:p>
            <a:pPr lvl="1"/>
            <a:r>
              <a:t>A detective found a compressed and erased hard drive.</a:t>
            </a:r>
          </a:p>
          <a:p>
            <a:pPr lvl="1"/>
            <a:r>
              <a:t>A Macintosh engineer identified the software used, enabling data recovery crucial for conviction.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is an example of how user groups helped in a digital forensics investigation?</a:t>
            </a:r>
          </a:p>
          <a:p>
            <a:pPr lvl="1"/>
            <a:r>
              <a:t>A) A user group provided information about CoCo DOS, which was crucial in accessing the suspect's computer.</a:t>
            </a:r>
          </a:p>
          <a:p>
            <a:pPr lvl="1"/>
            <a:r>
              <a:t>B) A user group helped identify the software used to compress a hard drive.</a:t>
            </a:r>
          </a:p>
          <a:p>
            <a:pPr lvl="1"/>
            <a:r>
              <a:t>C) A user group assisted in recovering deleted files from a Windows XP system.</a:t>
            </a:r>
          </a:p>
          <a:p>
            <a:pPr lvl="1"/>
            <a:r>
              <a:t>D) A user group provided training on how to use social media for digital forensics.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Answer: A. The text explicitly mentions this case as an example of a user group's value.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Knowledge Check: User Groups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An Overview of Digital Forensics</a:t>
            </a:r>
          </a:p>
          <a:p>
            <a:pPr/>
            <a:r>
              <a:t>Digital Forensics and Related Disciplines</a:t>
            </a:r>
          </a:p>
          <a:p>
            <a:pPr/>
            <a:r>
              <a:t>A Brief History of Digital Forensics</a:t>
            </a:r>
          </a:p>
          <a:p>
            <a:pPr/>
            <a:r>
              <a:t>Understanding Case Law</a:t>
            </a:r>
          </a:p>
          <a:p>
            <a:pPr/>
            <a:r>
              <a:t>Developing Digital Forensics Resources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Digital forensics is the scientific analysis of digital data for legal purposes, requiring a strict chain of custody.</a:t>
            </a:r>
          </a:p>
          <a:p>
            <a:pPr/>
            <a:r>
              <a:t>The field has evolved from handling small hard drives to managing vast amounts of data with modern tools.</a:t>
            </a:r>
          </a:p>
          <a:p>
            <a:pPr/>
            <a:r>
              <a:t>Key legal concepts like the Fourth Amendment and case law are critical for ensuring evidence is admissible.</a:t>
            </a:r>
          </a:p>
          <a:p>
            <a:pPr/>
            <a:r>
              <a:t>Collaboration through professional networks and user groups is essential for solving complex cases.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An Overview of Digital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Core Definitions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The application of computer science and investigative procedures for a legal purpose.</a:t>
            </a:r>
          </a:p>
          <a:p>
            <a:pPr/>
            <a:r>
              <a:t>Involves analyzing digital evidence (information of value stored or transmitted in binary form).</a:t>
            </a:r>
          </a:p>
          <a:p>
            <a:pPr/>
            <a:r>
              <a:t>Encompasses specialties like computer forensics, network forensics, and video forensics.</a:t>
            </a:r>
          </a:p>
          <a:p>
            <a:pPr/>
            <a:r>
              <a:t>Key principles: maintaining a chain of custody, validating with hashes, and ensuring repeatability.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An Overview of Digital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Guiding Standards and Rules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ISO 27037</a:t>
            </a:r>
          </a:p>
          <a:p>
            <a:pPr lvl="1"/>
            <a:r>
              <a:t>Provides international guidelines for the identification, collection, and preservation of digital evidence.</a:t>
            </a:r>
          </a:p>
          <a:p>
            <a:pPr/>
            <a:r>
              <a:t>Federal Rules of Evidence (FRE)</a:t>
            </a:r>
          </a:p>
          <a:p>
            <a:pPr lvl="1"/>
            <a:r>
              <a:t>Created to ensure consistency in U.S. federal proceedings and mapped by many states.</a:t>
            </a:r>
          </a:p>
          <a:p>
            <a:pPr/>
            <a:r>
              <a:t>FBI CART</a:t>
            </a:r>
          </a:p>
          <a:p>
            <a:pPr lvl="1"/>
            <a:r>
              <a:t>The Computer Analysis and Response Team was formed in 1984 to handle the increase in cases involving digital evidence.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An Overview of Digital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The Fourth Amendment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Protects everyone's right to be secure from unreasonable search and seizure.</a:t>
            </a:r>
          </a:p>
          <a:p>
            <a:pPr/>
            <a:r>
              <a:t>Its application to digital evidence is constantly evolving through case law.</a:t>
            </a:r>
          </a:p>
          <a:p>
            <a:pPr/>
            <a:r>
              <a:t>Investigators often include computers in search warrants to avoid admissibility problems.</a:t>
            </a:r>
          </a:p>
          <a:p>
            <a:pPr/>
            <a:r>
              <a:t>The authority to seize a device does not automatically grant the authority to search 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An Overview of Digital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Case Study: Commonwealth v. Copenhefer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A valid warrant was used to seize the suspect's computer.</a:t>
            </a:r>
          </a:p>
          <a:p>
            <a:pPr/>
            <a:r>
              <a:t>The suspect had attempted to delete incriminating files.</a:t>
            </a:r>
          </a:p>
          <a:p>
            <a:pPr/>
            <a:r>
              <a:t>Argument: Deleting files created a new 'expectation of privacy', requiring another warrant.</a:t>
            </a:r>
          </a:p>
          <a:p>
            <a:pPr/>
            <a:r>
              <a:t>Ruling: The court rejected this, stating a 'mere hope for secrecy' is not legally protected.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is a key principle in digital forensics as defined by Ken Zatyko?</a:t>
            </a:r>
          </a:p>
          <a:p>
            <a:pPr lvl="1"/>
            <a:r>
              <a:t>A) Ensuring the uniqueness of digital evidence through encryption</a:t>
            </a:r>
          </a:p>
          <a:p>
            <a:pPr lvl="1"/>
            <a:r>
              <a:t>B) Validating digital evidence with mathematical hash functions</a:t>
            </a:r>
          </a:p>
          <a:p>
            <a:pPr lvl="1"/>
            <a:r>
              <a:t>C) Prioritizing the prosecution of individuals over evidence collection</a:t>
            </a:r>
          </a:p>
          <a:p>
            <a:pPr lvl="1"/>
            <a:r>
              <a:t>D) Focusing solely on civil cases and excluding criminal investigations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Answer: B. Hashing is used to validate the integrity of the evidence.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Knowledge Check: Core Principles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Related Disciplines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Digital Forensics vs. Data Recovery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Digital Forensics</a:t>
            </a:r>
          </a:p>
          <a:p>
            <a:pPr lvl="1"/>
            <a:r>
              <a:t>Goal: Analyze data for legal evidence.</a:t>
            </a:r>
          </a:p>
          <a:p>
            <a:pPr lvl="1"/>
            <a:r>
              <a:t>Method: Follows strict chain of custody.</a:t>
            </a:r>
          </a:p>
          <a:p>
            <a:pPr lvl="1"/>
            <a:r>
              <a:t>Target: Often unknown or hidden data.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1" sz="quarter"/>
          </p:nvPr>
        </p:nvSpPr>
        <p:spPr/>
        <p:txBody>
          <a:bodyPr>
            <a:normAutofit/>
          </a:bodyPr>
          <a:lstStyle/>
          <a:p>
            <a:pPr/>
            <a:r>
              <a:t>Data Recovery</a:t>
            </a:r>
          </a:p>
          <a:p>
            <a:pPr lvl="1"/>
            <a:r>
              <a:t>Goal: Retrieve accidentally lost files.</a:t>
            </a:r>
          </a:p>
          <a:p>
            <a:pPr lvl="1"/>
            <a:r>
              <a:t>Method: Focuses on retrieval, not legal rules.</a:t>
            </a:r>
          </a:p>
          <a:p>
            <a:pPr lvl="1"/>
            <a:r>
              <a:t>Target: Usually known, specific files.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Related Disciplines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t>The Investigations Triad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Vulnerability/Threat Assessment &amp; Risk Management</a:t>
            </a:r>
          </a:p>
          <a:p>
            <a:pPr/>
            <a:r>
              <a:t>Network Intrusion Detection &amp; Incident Response</a:t>
            </a:r>
          </a:p>
          <a:p>
            <a:pPr/>
            <a:r>
              <a:t>Digital Investigations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Props1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Arial</vt:lpstr>
      <vt:lpstr>Calibri</vt:lpstr>
      <vt:lpstr>Office Theme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70</cp:revision>
  <cp:lastPrinted>2024-03-07T22:50:54Z</cp:lastPrinted>
  <dcterms:created xsi:type="dcterms:W3CDTF">2025-07-12T04:25:30Z</dcterms:created>
  <dcterms:modified xsi:type="dcterms:W3CDTF">2025-07-12T18:17:06Z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